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23"/>
  </p:notesMasterIdLst>
  <p:sldIdLst>
    <p:sldId id="278" r:id="rId2"/>
    <p:sldId id="279" r:id="rId3"/>
    <p:sldId id="263" r:id="rId4"/>
    <p:sldId id="262" r:id="rId5"/>
    <p:sldId id="283" r:id="rId6"/>
    <p:sldId id="266" r:id="rId7"/>
    <p:sldId id="280" r:id="rId8"/>
    <p:sldId id="269" r:id="rId9"/>
    <p:sldId id="281" r:id="rId10"/>
    <p:sldId id="282" r:id="rId11"/>
    <p:sldId id="284" r:id="rId12"/>
    <p:sldId id="285" r:id="rId13"/>
    <p:sldId id="286" r:id="rId14"/>
    <p:sldId id="287" r:id="rId15"/>
    <p:sldId id="288" r:id="rId16"/>
    <p:sldId id="289" r:id="rId17"/>
    <p:sldId id="290" r:id="rId18"/>
    <p:sldId id="291" r:id="rId19"/>
    <p:sldId id="292" r:id="rId20"/>
    <p:sldId id="293" r:id="rId21"/>
    <p:sldId id="294" r:id="rId22"/>
  </p:sldIdLst>
  <p:sldSz cx="9144000" cy="5143500" type="screen16x9"/>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E81"/>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9" autoAdjust="0"/>
    <p:restoredTop sz="90033" autoAdjust="0"/>
  </p:normalViewPr>
  <p:slideViewPr>
    <p:cSldViewPr>
      <p:cViewPr>
        <p:scale>
          <a:sx n="50" d="100"/>
          <a:sy n="50" d="100"/>
        </p:scale>
        <p:origin x="-900" y="-204"/>
      </p:cViewPr>
      <p:guideLst>
        <p:guide orient="horz" pos="1620"/>
        <p:guide pos="2880"/>
      </p:guideLst>
    </p:cSldViewPr>
  </p:slideViewPr>
  <p:notesTextViewPr>
    <p:cViewPr>
      <p:scale>
        <a:sx n="100" d="100"/>
        <a:sy n="100" d="100"/>
      </p:scale>
      <p:origin x="0" y="0"/>
    </p:cViewPr>
  </p:notesTextViewPr>
  <p:notesViewPr>
    <p:cSldViewPr>
      <p:cViewPr varScale="1">
        <p:scale>
          <a:sx n="37" d="100"/>
          <a:sy n="37" d="100"/>
        </p:scale>
        <p:origin x="-196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166AFBF-FBFC-45E6-95C9-051AF12F861C}" type="datetimeFigureOut">
              <a:rPr lang="en-US" smtClean="0"/>
              <a:pPr/>
              <a:t>4/10/2013</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C310261-F6EC-4E8C-B7F4-1398C19BDC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South_Dakot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Driver's_license_in_the_United_St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References:</a:t>
            </a:r>
          </a:p>
          <a:p>
            <a:r>
              <a:rPr lang="en-US" dirty="0" smtClean="0"/>
              <a:t>http://en.wikipedia.org/wiki/Driver's_license_in_the_United_States</a:t>
            </a:r>
          </a:p>
          <a:p>
            <a:r>
              <a:rPr lang="en-US" sz="1200" u="none" strike="noStrike" kern="1200" dirty="0" smtClean="0">
                <a:solidFill>
                  <a:schemeClr val="tx1"/>
                </a:solidFill>
                <a:latin typeface="+mn-lt"/>
                <a:ea typeface="+mn-ea"/>
                <a:cs typeface="+mn-cs"/>
                <a:hlinkClick r:id="rId3" tooltip="South Dakota"/>
              </a:rPr>
              <a:t>South </a:t>
            </a:r>
            <a:r>
              <a:rPr lang="en-US" sz="1200" u="none" strike="noStrike" kern="1200" dirty="0" err="1" smtClean="0">
                <a:solidFill>
                  <a:schemeClr val="tx1"/>
                </a:solidFill>
                <a:latin typeface="+mn-lt"/>
                <a:ea typeface="+mn-ea"/>
                <a:cs typeface="+mn-cs"/>
                <a:hlinkClick r:id="rId3" tooltip="South Dakota"/>
              </a:rPr>
              <a:t>Dakota</a:t>
            </a:r>
            <a:r>
              <a:rPr lang="en-US" dirty="0" err="1" smtClean="0"/>
              <a:t>Department</a:t>
            </a:r>
            <a:r>
              <a:rPr lang="en-US" dirty="0" smtClean="0"/>
              <a:t> of Public Safety</a:t>
            </a:r>
            <a:r>
              <a:rPr lang="en-US" sz="1200" b="0" i="0" u="none" strike="noStrike" kern="1200" baseline="30000" dirty="0" smtClean="0">
                <a:solidFill>
                  <a:schemeClr val="tx1"/>
                </a:solidFill>
                <a:latin typeface="+mn-lt"/>
                <a:ea typeface="+mn-ea"/>
                <a:cs typeface="+mn-cs"/>
                <a:hlinkClick r:id="rId4"/>
              </a:rPr>
              <a:t>[77]</a:t>
            </a:r>
            <a:r>
              <a:rPr lang="en-US" dirty="0" smtClean="0"/>
              <a:t>No14 years14 years, 3 months (with driver's education, otherwise 14 years, six months)16 years5 </a:t>
            </a:r>
            <a:r>
              <a:rPr lang="en-US" dirty="0" err="1" smtClean="0"/>
              <a:t>yearsLearner</a:t>
            </a:r>
            <a:r>
              <a:rPr lang="en-US" dirty="0" smtClean="0"/>
              <a:t> can either take driver training and hold permit for three months or not take the course and hold permit for six months. Under 16 may not drive from 10 p.m. to 3 a.m.</a:t>
            </a:r>
            <a:endParaRPr lang="en-US" dirty="0"/>
          </a:p>
        </p:txBody>
      </p:sp>
      <p:sp>
        <p:nvSpPr>
          <p:cNvPr id="4" name="Slide Number Placeholder 3"/>
          <p:cNvSpPr>
            <a:spLocks noGrp="1"/>
          </p:cNvSpPr>
          <p:nvPr>
            <p:ph type="sldNum" sz="quarter" idx="10"/>
          </p:nvPr>
        </p:nvSpPr>
        <p:spPr/>
        <p:txBody>
          <a:bodyPr/>
          <a:lstStyle/>
          <a:p>
            <a:fld id="{3C310261-F6EC-4E8C-B7F4-1398C19BDC8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10261-F6EC-4E8C-B7F4-1398C19BDC8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10261-F6EC-4E8C-B7F4-1398C19BDC8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582216"/>
            <a:ext cx="8062912" cy="1102519"/>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4509492"/>
            <a:ext cx="5791200" cy="273844"/>
          </a:xfrm>
        </p:spPr>
        <p:txBody>
          <a:bodyPr tIns="0" bIns="0" anchor="t"/>
          <a:lstStyle>
            <a:lvl1pPr algn="r">
              <a:defRPr sz="1000"/>
            </a:lvl1pPr>
          </a:lstStyle>
          <a:p>
            <a:pPr>
              <a:defRPr/>
            </a:pPr>
            <a:fld id="{7EE90E94-DD63-409F-99CB-05FEC2C55E96}" type="datetimeFigureOut">
              <a:rPr lang="en-US" smtClean="0"/>
              <a:pPr>
                <a:defRPr/>
              </a:pPr>
              <a:t>4/10/2013</a:t>
            </a:fld>
            <a:endParaRPr lang="en-US"/>
          </a:p>
        </p:txBody>
      </p:sp>
      <p:sp>
        <p:nvSpPr>
          <p:cNvPr id="17" name="Footer Placeholder 16"/>
          <p:cNvSpPr>
            <a:spLocks noGrp="1"/>
          </p:cNvSpPr>
          <p:nvPr>
            <p:ph type="ftr" sz="quarter" idx="11"/>
          </p:nvPr>
        </p:nvSpPr>
        <p:spPr>
          <a:xfrm>
            <a:off x="1371600" y="4238028"/>
            <a:ext cx="5791200" cy="273844"/>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pic>
        <p:nvPicPr>
          <p:cNvPr id="10" name="Picture 9" descr="CamtasiaStudio_titleandmain3.pn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2941720-9EE0-4E4D-92E9-240FC964F9C6}" type="datetimeFigureOut">
              <a:rPr lang="en-US" smtClean="0"/>
              <a:pPr>
                <a:defRPr/>
              </a:pPr>
              <a:t>4/10/2013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5750"/>
            <a:ext cx="1905000" cy="41148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85750"/>
            <a:ext cx="6248400" cy="4114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DB0FEE-D27F-4E46-9AA0-DAFBCE112BC3}" type="datetimeFigureOut">
              <a:rPr lang="en-US" smtClean="0"/>
              <a:pPr>
                <a:defRPr/>
              </a:pPr>
              <a:t>4/10/2013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4860036"/>
            <a:ext cx="2133600" cy="226314"/>
          </a:xfrm>
        </p:spPr>
        <p:txBody>
          <a:bodyPr/>
          <a:lstStyle/>
          <a:p>
            <a:pPr>
              <a:defRPr/>
            </a:pPr>
            <a:fld id="{280C4977-5933-4045-8678-9B86308E20A2}" type="datetimeFigureOut">
              <a:rPr lang="en-US" smtClean="0"/>
              <a:pPr>
                <a:defRPr/>
              </a:pPr>
              <a:t>4/10/2013</a:t>
            </a:fld>
            <a:endParaRPr lang="en-US"/>
          </a:p>
        </p:txBody>
      </p:sp>
      <p:sp>
        <p:nvSpPr>
          <p:cNvPr id="5" name="Footer Placeholder 4"/>
          <p:cNvSpPr>
            <a:spLocks noGrp="1"/>
          </p:cNvSpPr>
          <p:nvPr>
            <p:ph type="ftr" sz="quarter" idx="11"/>
          </p:nvPr>
        </p:nvSpPr>
        <p:spPr>
          <a:xfrm>
            <a:off x="457200" y="4860727"/>
            <a:ext cx="4260056" cy="225623"/>
          </a:xfrm>
        </p:spPr>
        <p:txBody>
          <a:bodyPr/>
          <a:lstStyle/>
          <a:p>
            <a:pPr>
              <a:defRPr/>
            </a:pPr>
            <a:endParaRPr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4857750"/>
            <a:ext cx="2133600" cy="228600"/>
          </a:xfrm>
        </p:spPr>
        <p:txBody>
          <a:bodyPr/>
          <a:lstStyle/>
          <a:p>
            <a:pPr>
              <a:defRPr/>
            </a:pPr>
            <a:fld id="{E1B79ADA-D765-4384-97F4-1DBF371BA060}" type="datetimeFigureOut">
              <a:rPr lang="en-US" smtClean="0"/>
              <a:pPr>
                <a:defRPr/>
              </a:pPr>
              <a:t>4/10/2013</a:t>
            </a:fld>
            <a:endParaRPr lang="en-US"/>
          </a:p>
        </p:txBody>
      </p:sp>
      <p:sp>
        <p:nvSpPr>
          <p:cNvPr id="5" name="Footer Placeholder 4"/>
          <p:cNvSpPr>
            <a:spLocks noGrp="1"/>
          </p:cNvSpPr>
          <p:nvPr>
            <p:ph type="ftr" sz="quarter" idx="11"/>
          </p:nvPr>
        </p:nvSpPr>
        <p:spPr>
          <a:xfrm>
            <a:off x="2619376" y="4860727"/>
            <a:ext cx="4260056" cy="225623"/>
          </a:xfrm>
        </p:spPr>
        <p:txBody>
          <a:bodyPr/>
          <a:lstStyle/>
          <a:p>
            <a:pPr>
              <a:defRPr/>
            </a:pPr>
            <a:endParaRPr lang="en-US"/>
          </a:p>
        </p:txBody>
      </p:sp>
      <p:sp>
        <p:nvSpPr>
          <p:cNvPr id="6" name="Slide Number Placeholder 5"/>
          <p:cNvSpPr>
            <a:spLocks noGrp="1"/>
          </p:cNvSpPr>
          <p:nvPr>
            <p:ph type="sldNum" sz="quarter" idx="12"/>
          </p:nvPr>
        </p:nvSpPr>
        <p:spPr>
          <a:xfrm>
            <a:off x="8451056" y="607219"/>
            <a:ext cx="502920" cy="225623"/>
          </a:xfrm>
        </p:spPr>
        <p:txBody>
          <a:bodyPr/>
          <a:lstStyle/>
          <a:p>
            <a:fld id="{6F42FDE4-A7DD-41A7-A0A6-9B649FB43336}" type="slidenum">
              <a:rPr kumimoji="0" lang="en-US" smtClean="0"/>
              <a:pPr/>
              <a:t>‹#›</a:t>
            </a:fld>
            <a:endParaRPr kumimoji="0" lang="en-US" dirty="0"/>
          </a:p>
        </p:txBody>
      </p:sp>
      <p:cxnSp>
        <p:nvCxnSpPr>
          <p:cNvPr id="11" name="Straight Connector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4860727"/>
            <a:ext cx="2133600" cy="226314"/>
          </a:xfrm>
        </p:spPr>
        <p:txBody>
          <a:bodyPr/>
          <a:lstStyle/>
          <a:p>
            <a:pPr>
              <a:defRPr/>
            </a:pPr>
            <a:fld id="{F0CBE140-70F8-48E9-A0F3-DE6B69744B71}" type="datetimeFigureOut">
              <a:rPr lang="en-US" smtClean="0"/>
              <a:pPr>
                <a:defRPr/>
              </a:pPr>
              <a:t>4/10/2013</a:t>
            </a:fld>
            <a:endParaRPr lang="en-US"/>
          </a:p>
        </p:txBody>
      </p:sp>
      <p:sp>
        <p:nvSpPr>
          <p:cNvPr id="6" name="Footer Placeholder 5"/>
          <p:cNvSpPr>
            <a:spLocks noGrp="1"/>
          </p:cNvSpPr>
          <p:nvPr>
            <p:ph type="ftr" sz="quarter" idx="11"/>
          </p:nvPr>
        </p:nvSpPr>
        <p:spPr>
          <a:xfrm>
            <a:off x="457200" y="4860727"/>
            <a:ext cx="4260056" cy="226314"/>
          </a:xfrm>
        </p:spPr>
        <p:txBody>
          <a:bodyPr/>
          <a:lstStyle/>
          <a:p>
            <a:pPr>
              <a:defRPr/>
            </a:pPr>
            <a:endParaRPr lang="en-US"/>
          </a:p>
        </p:txBody>
      </p:sp>
      <p:sp>
        <p:nvSpPr>
          <p:cNvPr id="7" name="Slide Number Placeholder 6"/>
          <p:cNvSpPr>
            <a:spLocks noGrp="1"/>
          </p:cNvSpPr>
          <p:nvPr>
            <p:ph type="sldNum" sz="quarter" idx="12"/>
          </p:nvPr>
        </p:nvSpPr>
        <p:spPr>
          <a:xfrm>
            <a:off x="7589520" y="4860727"/>
            <a:ext cx="502920" cy="226314"/>
          </a:xfrm>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4860727"/>
            <a:ext cx="2130552" cy="226314"/>
          </a:xfrm>
        </p:spPr>
        <p:txBody>
          <a:bodyPr/>
          <a:lstStyle/>
          <a:p>
            <a:pPr>
              <a:defRPr/>
            </a:pPr>
            <a:fld id="{A0E10EB8-DEC6-4AD4-8FEC-4F5FFD824557}" type="datetimeFigureOut">
              <a:rPr lang="en-US" smtClean="0"/>
              <a:pPr>
                <a:defRPr/>
              </a:pPr>
              <a:t>4/10/2013</a:t>
            </a:fld>
            <a:endParaRPr lang="en-US"/>
          </a:p>
        </p:txBody>
      </p:sp>
      <p:sp>
        <p:nvSpPr>
          <p:cNvPr id="8" name="Footer Placeholder 7"/>
          <p:cNvSpPr>
            <a:spLocks noGrp="1"/>
          </p:cNvSpPr>
          <p:nvPr>
            <p:ph type="ftr" sz="quarter" idx="11"/>
          </p:nvPr>
        </p:nvSpPr>
        <p:spPr>
          <a:xfrm>
            <a:off x="457200" y="4860727"/>
            <a:ext cx="4261104" cy="226314"/>
          </a:xfrm>
        </p:spPr>
        <p:txBody>
          <a:bodyPr/>
          <a:lstStyle/>
          <a:p>
            <a:pPr>
              <a:defRPr/>
            </a:pPr>
            <a:endParaRPr lang="en-US"/>
          </a:p>
        </p:txBody>
      </p:sp>
      <p:sp>
        <p:nvSpPr>
          <p:cNvPr id="9" name="Slide Number Placeholder 8"/>
          <p:cNvSpPr>
            <a:spLocks noGrp="1"/>
          </p:cNvSpPr>
          <p:nvPr>
            <p:ph type="sldNum" sz="quarter" idx="12"/>
          </p:nvPr>
        </p:nvSpPr>
        <p:spPr>
          <a:xfrm>
            <a:off x="7589520" y="4862322"/>
            <a:ext cx="502920" cy="226314"/>
          </a:xfrm>
        </p:spPr>
        <p:txBody>
          <a:bodyPr/>
          <a:lstStyle>
            <a:lvl1pPr algn="ctr">
              <a:defRPr/>
            </a:lvl1pPr>
          </a:lstStyle>
          <a:p>
            <a:fld id="{6F42FDE4-A7DD-41A7-A0A6-9B649FB43336}"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0BE8C16-98B3-4AE9-95F6-F66877114727}" type="datetimeFigureOut">
              <a:rPr lang="en-US" smtClean="0"/>
              <a:pPr>
                <a:defRPr/>
              </a:pPr>
              <a:t>4/10/2013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4860727"/>
            <a:ext cx="2133600" cy="226314"/>
          </a:xfrm>
        </p:spPr>
        <p:txBody>
          <a:bodyPr/>
          <a:lstStyle/>
          <a:p>
            <a:pPr>
              <a:defRPr/>
            </a:pPr>
            <a:fld id="{A74128C4-9799-4370-B1CE-9696DFE25A80}" type="datetimeFigureOut">
              <a:rPr lang="en-US" smtClean="0"/>
              <a:pPr>
                <a:defRPr/>
              </a:pPr>
              <a:t>4/10/2013</a:t>
            </a:fld>
            <a:endParaRPr lang="en-US"/>
          </a:p>
        </p:txBody>
      </p:sp>
      <p:sp>
        <p:nvSpPr>
          <p:cNvPr id="3" name="Footer Placeholder 2"/>
          <p:cNvSpPr>
            <a:spLocks noGrp="1"/>
          </p:cNvSpPr>
          <p:nvPr>
            <p:ph type="ftr" sz="quarter" idx="11"/>
          </p:nvPr>
        </p:nvSpPr>
        <p:spPr>
          <a:xfrm>
            <a:off x="457200" y="4861418"/>
            <a:ext cx="4260056" cy="225623"/>
          </a:xfrm>
        </p:spPr>
        <p:txBody>
          <a:bodyPr/>
          <a:lstStyle/>
          <a:p>
            <a:pPr>
              <a:defRPr/>
            </a:pPr>
            <a:endParaRPr lang="en-US"/>
          </a:p>
        </p:txBody>
      </p:sp>
      <p:sp>
        <p:nvSpPr>
          <p:cNvPr id="4" name="Slide Number Placeholder 3"/>
          <p:cNvSpPr>
            <a:spLocks noGrp="1"/>
          </p:cNvSpPr>
          <p:nvPr>
            <p:ph type="sldNum" sz="quarter" idx="12"/>
          </p:nvPr>
        </p:nvSpPr>
        <p:spPr>
          <a:xfrm>
            <a:off x="7589520" y="4860727"/>
            <a:ext cx="502920" cy="226314"/>
          </a:xfrm>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4917186"/>
            <a:ext cx="2133600" cy="226314"/>
          </a:xfrm>
        </p:spPr>
        <p:txBody>
          <a:bodyPr/>
          <a:lstStyle>
            <a:lvl1pPr>
              <a:defRPr sz="900"/>
            </a:lvl1pPr>
          </a:lstStyle>
          <a:p>
            <a:pPr>
              <a:defRPr/>
            </a:pPr>
            <a:fld id="{DA76F56A-2D65-4673-A597-9A19203479D6}" type="datetimeFigureOut">
              <a:rPr lang="en-US" smtClean="0"/>
              <a:pPr>
                <a:defRPr/>
              </a:pPr>
              <a:t>4/10/2013</a:t>
            </a:fld>
            <a:endParaRPr lang="en-US"/>
          </a:p>
        </p:txBody>
      </p:sp>
      <p:sp>
        <p:nvSpPr>
          <p:cNvPr id="6" name="Footer Placeholder 5"/>
          <p:cNvSpPr>
            <a:spLocks noGrp="1"/>
          </p:cNvSpPr>
          <p:nvPr>
            <p:ph type="ftr" sz="quarter" idx="11"/>
          </p:nvPr>
        </p:nvSpPr>
        <p:spPr>
          <a:xfrm>
            <a:off x="1135856" y="4917186"/>
            <a:ext cx="5143120" cy="226314"/>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4917186"/>
            <a:ext cx="502920" cy="226314"/>
          </a:xfrm>
        </p:spPr>
        <p:txBody>
          <a:bodyPr/>
          <a:lstStyle>
            <a:lvl1pPr>
              <a:defRPr sz="900"/>
            </a:lvl1pPr>
          </a:lstStyle>
          <a:p>
            <a:fld id="{6F42FDE4-A7DD-41A7-A0A6-9B649FB4333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4917186"/>
            <a:ext cx="2103120" cy="226314"/>
          </a:xfrm>
        </p:spPr>
        <p:txBody>
          <a:bodyPr/>
          <a:lstStyle>
            <a:lvl1pPr>
              <a:defRPr sz="900"/>
            </a:lvl1pPr>
          </a:lstStyle>
          <a:p>
            <a:pPr>
              <a:defRPr/>
            </a:pPr>
            <a:fld id="{6E4CBA4D-3A5F-41CD-A167-F8E62A5E5774}" type="datetimeFigureOut">
              <a:rPr lang="en-US" smtClean="0"/>
              <a:pPr>
                <a:defRPr/>
              </a:pPr>
              <a:t>4/10/2013</a:t>
            </a:fld>
            <a:endParaRPr lang="en-US"/>
          </a:p>
        </p:txBody>
      </p:sp>
      <p:sp>
        <p:nvSpPr>
          <p:cNvPr id="6" name="Footer Placeholder 5"/>
          <p:cNvSpPr>
            <a:spLocks noGrp="1"/>
          </p:cNvSpPr>
          <p:nvPr>
            <p:ph type="ftr" sz="quarter" idx="11"/>
          </p:nvPr>
        </p:nvSpPr>
        <p:spPr>
          <a:xfrm>
            <a:off x="1170432" y="4917877"/>
            <a:ext cx="4948072" cy="226314"/>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4917186"/>
            <a:ext cx="365760" cy="226314"/>
          </a:xfrm>
        </p:spPr>
        <p:txBody>
          <a:bodyPr/>
          <a:lstStyle>
            <a:lvl1pPr algn="ctr">
              <a:defRPr sz="900"/>
            </a:lvl1pPr>
          </a:lstStyle>
          <a:p>
            <a:fld id="{6F42FDE4-A7DD-41A7-A0A6-9B649FB43336}"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ight Triangle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00620"/>
            <a:ext cx="8229600" cy="1049274"/>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pPr>
              <a:defRPr/>
            </a:pPr>
            <a:fld id="{C65A7A8D-6708-4E96-B722-B85B9BB54B8E}" type="datetimeFigureOut">
              <a:rPr lang="en-US" smtClean="0"/>
              <a:pPr>
                <a:defRPr/>
              </a:pPr>
              <a:t>4/10/2013</a:t>
            </a:fld>
            <a:endParaRPr lang="en-US"/>
          </a:p>
        </p:txBody>
      </p:sp>
      <p:sp>
        <p:nvSpPr>
          <p:cNvPr id="3" name="Footer Placeholder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209550"/>
            <a:ext cx="914400" cy="4704222"/>
          </a:xfrm>
        </p:spPr>
        <p:txBody>
          <a:bodyPr>
            <a:normAutofit fontScale="90000"/>
          </a:bodyPr>
          <a:lstStyle/>
          <a:p>
            <a:pPr algn="ctr"/>
            <a:r>
              <a:rPr lang="en-US" sz="5400" dirty="0" smtClean="0"/>
              <a:t>Testdrive USA </a:t>
            </a:r>
            <a:endParaRPr lang="en-US" sz="5400" dirty="0"/>
          </a:p>
        </p:txBody>
      </p:sp>
      <p:pic>
        <p:nvPicPr>
          <p:cNvPr id="8" name="Picture Placeholder 7" descr="DSCF2226.JPG"/>
          <p:cNvPicPr>
            <a:picLocks noGrp="1" noChangeAspect="1"/>
          </p:cNvPicPr>
          <p:nvPr>
            <p:ph type="pic" idx="1"/>
          </p:nvPr>
        </p:nvPicPr>
        <p:blipFill>
          <a:blip r:embed="rId2" cstate="print"/>
          <a:srcRect t="12597" b="12597"/>
          <a:stretch>
            <a:fillRect/>
          </a:stretch>
        </p:blipFill>
        <p:spPr/>
      </p:pic>
      <p:sp>
        <p:nvSpPr>
          <p:cNvPr id="3" name="Subtitle 2"/>
          <p:cNvSpPr>
            <a:spLocks noGrp="1"/>
          </p:cNvSpPr>
          <p:nvPr>
            <p:ph type="body" sz="half" idx="2"/>
          </p:nvPr>
        </p:nvSpPr>
        <p:spPr>
          <a:xfrm>
            <a:off x="1143000" y="4400550"/>
            <a:ext cx="7333488" cy="514350"/>
          </a:xfrm>
        </p:spPr>
        <p:txBody>
          <a:bodyPr>
            <a:normAutofit fontScale="92500" lnSpcReduction="10000"/>
          </a:bodyPr>
          <a:lstStyle/>
          <a:p>
            <a:r>
              <a:rPr lang="en-US" sz="1800" b="1" dirty="0" smtClean="0"/>
              <a:t>Physical Prototype &amp; Playtest Report</a:t>
            </a:r>
          </a:p>
          <a:p>
            <a:r>
              <a:rPr lang="en-US" dirty="0" smtClean="0"/>
              <a:t>By: Joy Hopkins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Testdrive USA 2.0</a:t>
            </a:r>
            <a:endParaRPr lang="en-US" dirty="0"/>
          </a:p>
        </p:txBody>
      </p:sp>
      <p:sp>
        <p:nvSpPr>
          <p:cNvPr id="3" name="Content Placeholder 2"/>
          <p:cNvSpPr>
            <a:spLocks noGrp="1"/>
          </p:cNvSpPr>
          <p:nvPr>
            <p:ph idx="1"/>
          </p:nvPr>
        </p:nvSpPr>
        <p:spPr>
          <a:xfrm>
            <a:off x="457200" y="1352550"/>
            <a:ext cx="8229600" cy="3429000"/>
          </a:xfrm>
        </p:spPr>
        <p:txBody>
          <a:bodyPr>
            <a:normAutofit fontScale="70000" lnSpcReduction="20000"/>
          </a:bodyPr>
          <a:lstStyle/>
          <a:p>
            <a:pPr lvl="0"/>
            <a:r>
              <a:rPr lang="en-US" dirty="0" smtClean="0"/>
              <a:t>Need to find a way to make the game play more relevant and challenging for teenagers:</a:t>
            </a:r>
          </a:p>
          <a:p>
            <a:pPr lvl="1"/>
            <a:r>
              <a:rPr lang="en-US" dirty="0" smtClean="0"/>
              <a:t>Double </a:t>
            </a:r>
            <a:r>
              <a:rPr lang="en-US" dirty="0" smtClean="0"/>
              <a:t>the amount of condition card spots on the game board to make game more relevant</a:t>
            </a:r>
          </a:p>
          <a:p>
            <a:pPr lvl="1"/>
            <a:r>
              <a:rPr lang="en-US" dirty="0" smtClean="0"/>
              <a:t>Make </a:t>
            </a:r>
            <a:r>
              <a:rPr lang="en-US" dirty="0" smtClean="0"/>
              <a:t>each condition card meaningful (e.g. doesn’t matter if plus 2 or minus </a:t>
            </a:r>
            <a:r>
              <a:rPr lang="en-US" dirty="0" smtClean="0"/>
              <a:t>2, but will matter if players can earn an errand card or need to go home)</a:t>
            </a:r>
          </a:p>
          <a:p>
            <a:pPr lvl="1"/>
            <a:r>
              <a:rPr lang="en-US" dirty="0" smtClean="0"/>
              <a:t>Only </a:t>
            </a:r>
            <a:r>
              <a:rPr lang="en-US" dirty="0" smtClean="0"/>
              <a:t>allow players to make u-turns at intersection squares to make game more </a:t>
            </a:r>
            <a:r>
              <a:rPr lang="en-US" dirty="0" smtClean="0"/>
              <a:t>challenging</a:t>
            </a:r>
          </a:p>
          <a:p>
            <a:r>
              <a:rPr lang="en-US" dirty="0" smtClean="0"/>
              <a:t>Need to clarify directions by labeling cards and board:</a:t>
            </a:r>
          </a:p>
          <a:p>
            <a:pPr lvl="1"/>
            <a:r>
              <a:rPr lang="en-US" dirty="0" smtClean="0"/>
              <a:t>Label </a:t>
            </a:r>
            <a:r>
              <a:rPr lang="en-US" dirty="0" smtClean="0"/>
              <a:t>errand cards and condition cards for </a:t>
            </a:r>
            <a:r>
              <a:rPr lang="en-US" dirty="0" smtClean="0"/>
              <a:t>clarity</a:t>
            </a:r>
          </a:p>
          <a:p>
            <a:pPr lvl="1"/>
            <a:r>
              <a:rPr lang="en-US" dirty="0" smtClean="0"/>
              <a:t>Draw arrows on board to indicate that players can go in whichever direction they choose</a:t>
            </a:r>
            <a:endParaRPr lang="en-US" dirty="0" smtClean="0"/>
          </a:p>
          <a:p>
            <a:endParaRPr lang="en-US" dirty="0" smtClean="0"/>
          </a:p>
          <a:p>
            <a:pPr lvl="0"/>
            <a:endParaRPr lang="en-US" dirty="0" smtClean="0"/>
          </a:p>
          <a:p>
            <a:pPr lvl="0">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Back-up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DSCF2249.JPG"/>
          <p:cNvPicPr>
            <a:picLocks noGrp="1" noChangeAspect="1"/>
          </p:cNvPicPr>
          <p:nvPr>
            <p:ph idx="1"/>
          </p:nvPr>
        </p:nvPicPr>
        <p:blipFill>
          <a:blip r:embed="rId2" cstate="print"/>
          <a:stretch>
            <a:fillRect/>
          </a:stretch>
        </p:blipFill>
        <p:spPr>
          <a:xfrm>
            <a:off x="1143000" y="0"/>
            <a:ext cx="6858000" cy="5143500"/>
          </a:xfrm>
        </p:spPr>
      </p:pic>
      <p:sp>
        <p:nvSpPr>
          <p:cNvPr id="5" name="TextBox 4"/>
          <p:cNvSpPr txBox="1"/>
          <p:nvPr/>
        </p:nvSpPr>
        <p:spPr>
          <a:xfrm rot="16200000">
            <a:off x="-283518" y="2141666"/>
            <a:ext cx="1862435" cy="369332"/>
          </a:xfrm>
          <a:prstGeom prst="rect">
            <a:avLst/>
          </a:prstGeom>
          <a:noFill/>
        </p:spPr>
        <p:txBody>
          <a:bodyPr wrap="square" rtlCol="0">
            <a:spAutoFit/>
          </a:bodyPr>
          <a:lstStyle/>
          <a:p>
            <a:r>
              <a:rPr lang="en-US" b="1" dirty="0" smtClean="0"/>
              <a:t>Side A: Day</a:t>
            </a:r>
            <a:endParaRPr lang="en-US" b="1" dirty="0"/>
          </a:p>
        </p:txBody>
      </p:sp>
      <p:sp>
        <p:nvSpPr>
          <p:cNvPr id="6" name="Rounded Rectangle 5"/>
          <p:cNvSpPr/>
          <p:nvPr/>
        </p:nvSpPr>
        <p:spPr>
          <a:xfrm>
            <a:off x="7543800" y="895350"/>
            <a:ext cx="15240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Imagine the board blue.  Prototype is in black and white only.</a:t>
            </a:r>
          </a:p>
          <a:p>
            <a:pPr algn="ctr"/>
            <a:r>
              <a:rPr lang="en-US" dirty="0" smtClean="0"/>
              <a:t>Notice the blue errand cards.</a:t>
            </a:r>
            <a:endParaRPr lang="en-US" dirty="0"/>
          </a:p>
        </p:txBody>
      </p:sp>
      <p:sp>
        <p:nvSpPr>
          <p:cNvPr id="7" name="Action Button: Back or Previous 6">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58200" y="312063"/>
            <a:ext cx="838200" cy="430887"/>
          </a:xfrm>
          <a:prstGeom prst="rect">
            <a:avLst/>
          </a:prstGeom>
          <a:noFill/>
        </p:spPr>
        <p:txBody>
          <a:bodyPr wrap="square" rtlCol="0">
            <a:spAutoFit/>
          </a:bodyPr>
          <a:lstStyle/>
          <a:p>
            <a:r>
              <a:rPr lang="en-US" sz="1100" i="1" dirty="0" smtClean="0"/>
              <a:t>Back to last slide</a:t>
            </a:r>
            <a:endParaRPr lang="en-US" sz="11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rot="16200000">
            <a:off x="-283518" y="2403902"/>
            <a:ext cx="1862435" cy="369332"/>
          </a:xfrm>
          <a:prstGeom prst="rect">
            <a:avLst/>
          </a:prstGeom>
          <a:noFill/>
        </p:spPr>
        <p:txBody>
          <a:bodyPr wrap="square" rtlCol="0">
            <a:spAutoFit/>
          </a:bodyPr>
          <a:lstStyle/>
          <a:p>
            <a:r>
              <a:rPr lang="en-US" b="1" dirty="0" smtClean="0"/>
              <a:t>Side B: Night</a:t>
            </a:r>
            <a:endParaRPr lang="en-US" b="1" dirty="0"/>
          </a:p>
        </p:txBody>
      </p:sp>
      <p:pic>
        <p:nvPicPr>
          <p:cNvPr id="8" name="Content Placeholder 7" descr="DSCF2253.JPG"/>
          <p:cNvPicPr>
            <a:picLocks noGrp="1" noChangeAspect="1"/>
          </p:cNvPicPr>
          <p:nvPr>
            <p:ph idx="1"/>
          </p:nvPr>
        </p:nvPicPr>
        <p:blipFill>
          <a:blip r:embed="rId2" cstate="print"/>
          <a:stretch>
            <a:fillRect/>
          </a:stretch>
        </p:blipFill>
        <p:spPr>
          <a:xfrm>
            <a:off x="1143000" y="0"/>
            <a:ext cx="6858000" cy="5143500"/>
          </a:xfrm>
        </p:spPr>
      </p:pic>
      <p:sp>
        <p:nvSpPr>
          <p:cNvPr id="10" name="Rounded Rectangle 9"/>
          <p:cNvSpPr/>
          <p:nvPr/>
        </p:nvSpPr>
        <p:spPr>
          <a:xfrm>
            <a:off x="7620000" y="895350"/>
            <a:ext cx="14478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Notice the dark gray errand cards.</a:t>
            </a:r>
            <a:endParaRPr lang="en-US" dirty="0"/>
          </a:p>
        </p:txBody>
      </p:sp>
      <p:sp>
        <p:nvSpPr>
          <p:cNvPr id="11" name="Action Button: Back or Previous 10">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DSCF2248.JPG"/>
          <p:cNvPicPr>
            <a:picLocks noGrp="1" noChangeAspect="1"/>
          </p:cNvPicPr>
          <p:nvPr>
            <p:ph idx="1"/>
          </p:nvPr>
        </p:nvPicPr>
        <p:blipFill>
          <a:blip r:embed="rId2" cstate="print"/>
          <a:stretch>
            <a:fillRect/>
          </a:stretch>
        </p:blipFill>
        <p:spPr>
          <a:xfrm>
            <a:off x="1143000" y="0"/>
            <a:ext cx="6858000" cy="5143500"/>
          </a:xfrm>
        </p:spPr>
      </p:pic>
      <p:sp>
        <p:nvSpPr>
          <p:cNvPr id="5" name="TextBox 4"/>
          <p:cNvSpPr txBox="1"/>
          <p:nvPr/>
        </p:nvSpPr>
        <p:spPr>
          <a:xfrm rot="16200000">
            <a:off x="87183" y="2365801"/>
            <a:ext cx="1109366" cy="369332"/>
          </a:xfrm>
          <a:prstGeom prst="rect">
            <a:avLst/>
          </a:prstGeom>
          <a:noFill/>
        </p:spPr>
        <p:txBody>
          <a:bodyPr wrap="square" rtlCol="0">
            <a:spAutoFit/>
          </a:bodyPr>
          <a:lstStyle/>
          <a:p>
            <a:r>
              <a:rPr lang="en-US" b="1" dirty="0" smtClean="0"/>
              <a:t>Tokens</a:t>
            </a:r>
            <a:endParaRPr lang="en-US" b="1" dirty="0"/>
          </a:p>
        </p:txBody>
      </p:sp>
      <p:sp>
        <p:nvSpPr>
          <p:cNvPr id="6" name="Rounded Rectangle 5"/>
          <p:cNvSpPr/>
          <p:nvPr/>
        </p:nvSpPr>
        <p:spPr>
          <a:xfrm>
            <a:off x="1600200" y="4171950"/>
            <a:ext cx="60198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Imagine these tokens are cars.  We had 3 players during the </a:t>
            </a:r>
            <a:r>
              <a:rPr lang="en-US" dirty="0" err="1" smtClean="0"/>
              <a:t>playtesting</a:t>
            </a:r>
            <a:r>
              <a:rPr lang="en-US" dirty="0" smtClean="0"/>
              <a:t>, so hence the 3 tokens.</a:t>
            </a:r>
            <a:endParaRPr lang="en-US" dirty="0"/>
          </a:p>
        </p:txBody>
      </p:sp>
      <p:sp>
        <p:nvSpPr>
          <p:cNvPr id="7" name="Action Button: Back or Previous 6">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DSCF2248.JPG"/>
          <p:cNvPicPr>
            <a:picLocks noGrp="1" noChangeAspect="1"/>
          </p:cNvPicPr>
          <p:nvPr>
            <p:ph idx="1"/>
          </p:nvPr>
        </p:nvPicPr>
        <p:blipFill>
          <a:blip r:embed="rId2" cstate="print"/>
          <a:stretch>
            <a:fillRect/>
          </a:stretch>
        </p:blipFill>
        <p:spPr>
          <a:xfrm>
            <a:off x="1143000" y="0"/>
            <a:ext cx="6858000" cy="5143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5" name="TextBox 4"/>
          <p:cNvSpPr txBox="1"/>
          <p:nvPr/>
        </p:nvSpPr>
        <p:spPr>
          <a:xfrm rot="16200000">
            <a:off x="-844033" y="2272783"/>
            <a:ext cx="2971802" cy="369332"/>
          </a:xfrm>
          <a:prstGeom prst="rect">
            <a:avLst/>
          </a:prstGeom>
          <a:noFill/>
        </p:spPr>
        <p:txBody>
          <a:bodyPr wrap="square" rtlCol="0">
            <a:spAutoFit/>
          </a:bodyPr>
          <a:lstStyle/>
          <a:p>
            <a:r>
              <a:rPr lang="en-US" b="1" dirty="0" smtClean="0"/>
              <a:t>Test Drive Environments</a:t>
            </a:r>
            <a:endParaRPr lang="en-US" b="1" dirty="0"/>
          </a:p>
        </p:txBody>
      </p:sp>
      <p:sp>
        <p:nvSpPr>
          <p:cNvPr id="7" name="Oval 6"/>
          <p:cNvSpPr/>
          <p:nvPr/>
        </p:nvSpPr>
        <p:spPr>
          <a:xfrm>
            <a:off x="1066800" y="1200150"/>
            <a:ext cx="2438400" cy="3943350"/>
          </a:xfrm>
          <a:prstGeom prst="ellipse">
            <a:avLst/>
          </a:prstGeom>
          <a:noFill/>
          <a:ln w="50800">
            <a:solidFill>
              <a:srgbClr val="FF000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916233">
            <a:off x="5652514" y="339535"/>
            <a:ext cx="1416279" cy="2827278"/>
          </a:xfrm>
          <a:prstGeom prst="ellipse">
            <a:avLst/>
          </a:prstGeom>
          <a:noFill/>
          <a:ln w="50800">
            <a:solidFill>
              <a:srgbClr val="00B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872385">
            <a:off x="7092499" y="2493171"/>
            <a:ext cx="1046242" cy="1464344"/>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420470">
            <a:off x="3657600" y="1047750"/>
            <a:ext cx="2209800" cy="396240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8981192">
            <a:off x="6684568" y="2287982"/>
            <a:ext cx="838200" cy="838200"/>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24000" y="2724150"/>
            <a:ext cx="1295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Highway</a:t>
            </a:r>
            <a:endParaRPr lang="en-US" dirty="0"/>
          </a:p>
        </p:txBody>
      </p:sp>
      <p:sp>
        <p:nvSpPr>
          <p:cNvPr id="14" name="Rounded Rectangle 13"/>
          <p:cNvSpPr/>
          <p:nvPr/>
        </p:nvSpPr>
        <p:spPr>
          <a:xfrm rot="20129451">
            <a:off x="3641882" y="2032555"/>
            <a:ext cx="1676400" cy="439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Commercial</a:t>
            </a:r>
            <a:endParaRPr lang="en-US" dirty="0"/>
          </a:p>
        </p:txBody>
      </p:sp>
      <p:sp>
        <p:nvSpPr>
          <p:cNvPr id="15" name="Rounded Rectangle 14"/>
          <p:cNvSpPr/>
          <p:nvPr/>
        </p:nvSpPr>
        <p:spPr>
          <a:xfrm rot="2402983">
            <a:off x="5465689" y="954917"/>
            <a:ext cx="1552088" cy="501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Residential</a:t>
            </a:r>
            <a:endParaRPr lang="en-US" dirty="0"/>
          </a:p>
        </p:txBody>
      </p:sp>
      <p:sp>
        <p:nvSpPr>
          <p:cNvPr id="16" name="Rounded Rectangle 15"/>
          <p:cNvSpPr/>
          <p:nvPr/>
        </p:nvSpPr>
        <p:spPr>
          <a:xfrm rot="19567573">
            <a:off x="7136046" y="2957149"/>
            <a:ext cx="990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a:t>
            </a:r>
            <a:endParaRPr lang="en-US" dirty="0"/>
          </a:p>
        </p:txBody>
      </p:sp>
      <p:sp>
        <p:nvSpPr>
          <p:cNvPr id="17" name="Rounded Rectangle 16"/>
          <p:cNvSpPr/>
          <p:nvPr/>
        </p:nvSpPr>
        <p:spPr>
          <a:xfrm rot="18857822">
            <a:off x="6630955" y="2308123"/>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4-way</a:t>
            </a:r>
            <a:endParaRPr lang="en-US" dirty="0"/>
          </a:p>
        </p:txBody>
      </p:sp>
      <p:sp>
        <p:nvSpPr>
          <p:cNvPr id="18" name="Action Button: Back or Previous 17">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DSCF2260.JPG"/>
          <p:cNvPicPr>
            <a:picLocks noGrp="1" noChangeAspect="1"/>
          </p:cNvPicPr>
          <p:nvPr>
            <p:ph idx="1"/>
          </p:nvPr>
        </p:nvPicPr>
        <p:blipFill>
          <a:blip r:embed="rId2" cstate="print"/>
          <a:stretch>
            <a:fillRect/>
          </a:stretch>
        </p:blipFill>
        <p:spPr>
          <a:xfrm>
            <a:off x="1143000" y="0"/>
            <a:ext cx="6858000" cy="5143500"/>
          </a:xfrm>
        </p:spPr>
      </p:pic>
      <p:sp>
        <p:nvSpPr>
          <p:cNvPr id="6" name="TextBox 5"/>
          <p:cNvSpPr txBox="1"/>
          <p:nvPr/>
        </p:nvSpPr>
        <p:spPr>
          <a:xfrm rot="16200000">
            <a:off x="-996433" y="1815584"/>
            <a:ext cx="2971800" cy="369332"/>
          </a:xfrm>
          <a:prstGeom prst="rect">
            <a:avLst/>
          </a:prstGeom>
          <a:noFill/>
        </p:spPr>
        <p:txBody>
          <a:bodyPr wrap="square" rtlCol="0">
            <a:spAutoFit/>
          </a:bodyPr>
          <a:lstStyle/>
          <a:p>
            <a:r>
              <a:rPr lang="en-US" b="1" dirty="0" smtClean="0"/>
              <a:t>Condition Cards</a:t>
            </a:r>
            <a:endParaRPr lang="en-US" b="1" dirty="0"/>
          </a:p>
        </p:txBody>
      </p:sp>
      <p:sp>
        <p:nvSpPr>
          <p:cNvPr id="7" name="Action Button: Back or Previous 6">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Errand cards</a:t>
            </a:r>
            <a:endParaRPr lang="en-US" dirty="0"/>
          </a:p>
        </p:txBody>
      </p:sp>
      <p:pic>
        <p:nvPicPr>
          <p:cNvPr id="7" name="Content Placeholder 6" descr="DSCF2244.JPG"/>
          <p:cNvPicPr>
            <a:picLocks noGrp="1" noChangeAspect="1"/>
          </p:cNvPicPr>
          <p:nvPr>
            <p:ph sz="half" idx="1"/>
          </p:nvPr>
        </p:nvPicPr>
        <p:blipFill>
          <a:blip r:embed="rId2" cstate="print"/>
          <a:stretch>
            <a:fillRect/>
          </a:stretch>
        </p:blipFill>
        <p:spPr>
          <a:xfrm>
            <a:off x="457200" y="1474787"/>
            <a:ext cx="4038600" cy="3028950"/>
          </a:xfrm>
        </p:spPr>
      </p:pic>
      <p:pic>
        <p:nvPicPr>
          <p:cNvPr id="8" name="Content Placeholder 7" descr="DSCF2226.JPG"/>
          <p:cNvPicPr>
            <a:picLocks noGrp="1" noChangeAspect="1"/>
          </p:cNvPicPr>
          <p:nvPr>
            <p:ph sz="half" idx="2"/>
          </p:nvPr>
        </p:nvPicPr>
        <p:blipFill>
          <a:blip r:embed="rId3" cstate="print"/>
          <a:stretch>
            <a:fillRect/>
          </a:stretch>
        </p:blipFill>
        <p:spPr>
          <a:xfrm>
            <a:off x="4648200" y="1474787"/>
            <a:ext cx="4038600" cy="3028950"/>
          </a:xfrm>
        </p:spPr>
      </p:pic>
      <p:sp>
        <p:nvSpPr>
          <p:cNvPr id="9" name="Action Button: Back or Previous 8">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“In general, I don’t like reading instructions.” – Teenager 1</a:t>
            </a:r>
            <a:endParaRPr lang="en-US" sz="3600" dirty="0"/>
          </a:p>
        </p:txBody>
      </p:sp>
      <p:pic>
        <p:nvPicPr>
          <p:cNvPr id="7" name="Content Placeholder 6" descr="DSCF2227.JPG"/>
          <p:cNvPicPr>
            <a:picLocks noGrp="1" noChangeAspect="1"/>
          </p:cNvPicPr>
          <p:nvPr>
            <p:ph idx="1"/>
          </p:nvPr>
        </p:nvPicPr>
        <p:blipFill>
          <a:blip r:embed="rId2" cstate="print"/>
          <a:stretch>
            <a:fillRect/>
          </a:stretch>
        </p:blipFill>
        <p:spPr>
          <a:xfrm>
            <a:off x="2286000" y="1412875"/>
            <a:ext cx="4572000" cy="3429000"/>
          </a:xfrm>
        </p:spPr>
      </p:pic>
      <p:sp>
        <p:nvSpPr>
          <p:cNvPr id="8" name="Action Button: Back or Previous 7">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“I had fun, but we didn’t learn much about driving. You need more condition squares, because we only got to a few of those cards!” – Mom 1</a:t>
            </a:r>
            <a:endParaRPr lang="en-US" sz="2400" dirty="0"/>
          </a:p>
        </p:txBody>
      </p:sp>
      <p:pic>
        <p:nvPicPr>
          <p:cNvPr id="7" name="Content Placeholder 6" descr="DSCF2227.JPG"/>
          <p:cNvPicPr>
            <a:picLocks noGrp="1" noChangeAspect="1"/>
          </p:cNvPicPr>
          <p:nvPr>
            <p:ph idx="1"/>
          </p:nvPr>
        </p:nvPicPr>
        <p:blipFill>
          <a:blip r:embed="rId2" cstate="print"/>
          <a:stretch>
            <a:fillRect/>
          </a:stretch>
        </p:blipFill>
        <p:spPr>
          <a:xfrm>
            <a:off x="2286000" y="1412875"/>
            <a:ext cx="4572000" cy="3429000"/>
          </a:xfrm>
        </p:spPr>
      </p:pic>
      <p:sp>
        <p:nvSpPr>
          <p:cNvPr id="8" name="Action Button: Back or Previous 7">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CONTENTS</a:t>
            </a:r>
            <a:endParaRPr lang="en-US" dirty="0"/>
          </a:p>
        </p:txBody>
      </p:sp>
      <p:sp>
        <p:nvSpPr>
          <p:cNvPr id="11" name="Content Placeholder 10"/>
          <p:cNvSpPr>
            <a:spLocks noGrp="1"/>
          </p:cNvSpPr>
          <p:nvPr>
            <p:ph sz="half" idx="1"/>
          </p:nvPr>
        </p:nvSpPr>
        <p:spPr>
          <a:xfrm>
            <a:off x="1219200" y="514350"/>
            <a:ext cx="5276088" cy="4491990"/>
          </a:xfrm>
        </p:spPr>
        <p:txBody>
          <a:bodyPr/>
          <a:lstStyle/>
          <a:p>
            <a:pPr marL="635508" indent="-571500">
              <a:buFont typeface="+mj-lt"/>
              <a:buAutoNum type="romanLcPeriod"/>
            </a:pPr>
            <a:r>
              <a:rPr lang="en-US" b="1" dirty="0" smtClean="0">
                <a:hlinkClick r:id="rId2" action="ppaction://hlinksldjump"/>
              </a:rPr>
              <a:t>Serious Goals</a:t>
            </a:r>
            <a:endParaRPr lang="en-US" b="1" dirty="0" smtClean="0"/>
          </a:p>
          <a:p>
            <a:pPr marL="635508" indent="-571500">
              <a:buFont typeface="+mj-lt"/>
              <a:buAutoNum type="romanLcPeriod"/>
            </a:pPr>
            <a:r>
              <a:rPr lang="en-US" b="1" dirty="0" smtClean="0">
                <a:hlinkClick r:id="rId3" action="ppaction://hlinksldjump"/>
              </a:rPr>
              <a:t>Target Audience</a:t>
            </a:r>
            <a:endParaRPr lang="en-US" b="1" dirty="0" smtClean="0"/>
          </a:p>
          <a:p>
            <a:pPr marL="635508" indent="-571500">
              <a:buFont typeface="+mj-lt"/>
              <a:buAutoNum type="romanLcPeriod"/>
            </a:pPr>
            <a:r>
              <a:rPr lang="en-US" b="1" dirty="0" smtClean="0">
                <a:hlinkClick r:id="rId4" action="ppaction://hlinksldjump"/>
              </a:rPr>
              <a:t>Playtest Questions</a:t>
            </a:r>
            <a:endParaRPr lang="en-US" b="1" dirty="0" smtClean="0"/>
          </a:p>
          <a:p>
            <a:pPr marL="635508" indent="-571500">
              <a:buFont typeface="+mj-lt"/>
              <a:buAutoNum type="romanLcPeriod"/>
            </a:pPr>
            <a:r>
              <a:rPr lang="en-US" b="1" dirty="0" smtClean="0">
                <a:hlinkClick r:id="rId5" action="ppaction://hlinksldjump"/>
              </a:rPr>
              <a:t>Physical Prototype</a:t>
            </a:r>
            <a:endParaRPr lang="en-US" b="1" dirty="0" smtClean="0"/>
          </a:p>
          <a:p>
            <a:pPr marL="635508" indent="-571500">
              <a:buFont typeface="+mj-lt"/>
              <a:buAutoNum type="romanLcPeriod"/>
            </a:pPr>
            <a:r>
              <a:rPr lang="en-US" b="1" dirty="0" smtClean="0">
                <a:hlinkClick r:id="rId6" action="ppaction://hlinksldjump"/>
              </a:rPr>
              <a:t>Playtester Description</a:t>
            </a:r>
            <a:endParaRPr lang="en-US" b="1" dirty="0" smtClean="0"/>
          </a:p>
          <a:p>
            <a:pPr marL="635508" indent="-571500">
              <a:buFont typeface="+mj-lt"/>
              <a:buAutoNum type="romanLcPeriod"/>
            </a:pPr>
            <a:r>
              <a:rPr lang="en-US" b="1" dirty="0" smtClean="0">
                <a:hlinkClick r:id="rId7" action="ppaction://hlinksldjump"/>
              </a:rPr>
              <a:t>Playtest Results</a:t>
            </a:r>
            <a:endParaRPr lang="en-US" b="1" dirty="0" smtClean="0"/>
          </a:p>
          <a:p>
            <a:pPr marL="635508" indent="-571500">
              <a:buFont typeface="+mj-lt"/>
              <a:buAutoNum type="romanLcPeriod"/>
            </a:pPr>
            <a:r>
              <a:rPr lang="en-US" b="1" dirty="0" smtClean="0">
                <a:hlinkClick r:id="rId8" action="ppaction://hlinksldjump"/>
              </a:rPr>
              <a:t>Testdrive USA 2.0</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“I hate to break it to you, because I really like the design and concept, but this feels more like a counting game.” – Friend 1</a:t>
            </a:r>
            <a:endParaRPr lang="en-US" sz="2400" dirty="0"/>
          </a:p>
        </p:txBody>
      </p:sp>
      <p:pic>
        <p:nvPicPr>
          <p:cNvPr id="7" name="Content Placeholder 6" descr="DSCF2227.JPG"/>
          <p:cNvPicPr>
            <a:picLocks noGrp="1" noChangeAspect="1"/>
          </p:cNvPicPr>
          <p:nvPr>
            <p:ph idx="1"/>
          </p:nvPr>
        </p:nvPicPr>
        <p:blipFill>
          <a:blip r:embed="rId2" cstate="print"/>
          <a:stretch>
            <a:fillRect/>
          </a:stretch>
        </p:blipFill>
        <p:spPr>
          <a:xfrm>
            <a:off x="2286000" y="1412875"/>
            <a:ext cx="4572000" cy="3429000"/>
          </a:xfrm>
        </p:spPr>
      </p:pic>
      <p:sp>
        <p:nvSpPr>
          <p:cNvPr id="8" name="Action Button: Back or Previous 7">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Game Rules</a:t>
            </a:r>
            <a:endParaRPr lang="en-US" dirty="0"/>
          </a:p>
        </p:txBody>
      </p:sp>
      <p:sp>
        <p:nvSpPr>
          <p:cNvPr id="9" name="Action Button: Back or Previous 8">
            <a:hlinkClick r:id="" action="ppaction://hlinkshowjump?jump=lastslideviewed" highlightClick="1"/>
          </p:cNvPr>
          <p:cNvSpPr/>
          <p:nvPr/>
        </p:nvSpPr>
        <p:spPr>
          <a:xfrm>
            <a:off x="8686800" y="57150"/>
            <a:ext cx="3048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nvGraphicFramePr>
        <p:xfrm>
          <a:off x="3200400" y="1707621"/>
          <a:ext cx="2362200" cy="2083329"/>
        </p:xfrm>
        <a:graphic>
          <a:graphicData uri="http://schemas.openxmlformats.org/presentationml/2006/ole">
            <p:oleObj spid="_x0000_s1027" name="Document" showAsIcon="1" r:id="rId3" imgW="914400" imgH="806400" progId="Word.Documen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0620"/>
            <a:ext cx="8991600" cy="1049274"/>
          </a:xfrm>
        </p:spPr>
        <p:txBody>
          <a:bodyPr>
            <a:normAutofit fontScale="90000"/>
          </a:bodyPr>
          <a:lstStyle/>
          <a:p>
            <a:r>
              <a:rPr lang="en-US" dirty="0" smtClean="0"/>
              <a:t>What are the game’s</a:t>
            </a:r>
            <a:br>
              <a:rPr lang="en-US" dirty="0" smtClean="0"/>
            </a:br>
            <a:r>
              <a:rPr lang="en-US" dirty="0" smtClean="0"/>
              <a:t>serious goals?</a:t>
            </a:r>
            <a:endParaRPr lang="en-US" dirty="0"/>
          </a:p>
        </p:txBody>
      </p:sp>
      <p:sp>
        <p:nvSpPr>
          <p:cNvPr id="3" name="Content Placeholder 2"/>
          <p:cNvSpPr>
            <a:spLocks noGrp="1"/>
          </p:cNvSpPr>
          <p:nvPr>
            <p:ph idx="1"/>
          </p:nvPr>
        </p:nvSpPr>
        <p:spPr>
          <a:xfrm>
            <a:off x="457200" y="1600200"/>
            <a:ext cx="8229600" cy="3429000"/>
          </a:xfrm>
        </p:spPr>
        <p:txBody>
          <a:bodyPr>
            <a:normAutofit fontScale="77500" lnSpcReduction="20000"/>
          </a:bodyPr>
          <a:lstStyle/>
          <a:p>
            <a:r>
              <a:rPr lang="en-US" dirty="0" smtClean="0"/>
              <a:t>The main goal of </a:t>
            </a:r>
            <a:r>
              <a:rPr lang="en-US" dirty="0" err="1" smtClean="0"/>
              <a:t>Testdrive</a:t>
            </a:r>
            <a:r>
              <a:rPr lang="en-US" dirty="0" smtClean="0"/>
              <a:t> </a:t>
            </a:r>
            <a:r>
              <a:rPr lang="en-US" dirty="0" smtClean="0"/>
              <a:t>USA </a:t>
            </a:r>
            <a:r>
              <a:rPr lang="en-US" dirty="0" smtClean="0"/>
              <a:t>is to</a:t>
            </a:r>
            <a:r>
              <a:rPr lang="en-US" dirty="0" smtClean="0"/>
              <a:t> </a:t>
            </a:r>
            <a:r>
              <a:rPr lang="en-US" dirty="0" smtClean="0"/>
              <a:t>teach players how to drive safely.  This includes:</a:t>
            </a:r>
          </a:p>
          <a:p>
            <a:pPr lvl="1">
              <a:buFont typeface="Wingdings 2" pitchFamily="18" charset="2"/>
              <a:buChar char=""/>
            </a:pPr>
            <a:r>
              <a:rPr lang="en-US" dirty="0" smtClean="0"/>
              <a:t>abiding by speed limits and other road signs</a:t>
            </a:r>
          </a:p>
          <a:p>
            <a:pPr lvl="1">
              <a:buFont typeface="Wingdings 2" pitchFamily="18" charset="2"/>
              <a:buChar char=""/>
            </a:pPr>
            <a:r>
              <a:rPr lang="en-US" dirty="0" smtClean="0"/>
              <a:t>wearing seatbelts</a:t>
            </a:r>
          </a:p>
          <a:p>
            <a:pPr lvl="1">
              <a:buFont typeface="Wingdings 2" pitchFamily="18" charset="2"/>
              <a:buChar char=""/>
            </a:pPr>
            <a:r>
              <a:rPr lang="en-US" dirty="0" smtClean="0"/>
              <a:t>understanding alcohol limits</a:t>
            </a:r>
          </a:p>
          <a:p>
            <a:pPr lvl="1">
              <a:buFont typeface="Wingdings 2" pitchFamily="18" charset="2"/>
              <a:buChar char=""/>
            </a:pPr>
            <a:r>
              <a:rPr lang="en-US" dirty="0" smtClean="0"/>
              <a:t>using cell phones appropriately </a:t>
            </a:r>
          </a:p>
          <a:p>
            <a:pPr lvl="1">
              <a:buFont typeface="Wingdings 2" pitchFamily="18" charset="2"/>
              <a:buChar char=""/>
            </a:pPr>
            <a:r>
              <a:rPr lang="en-US" dirty="0" smtClean="0"/>
              <a:t>signaling and turning properly</a:t>
            </a:r>
          </a:p>
          <a:p>
            <a:pPr lvl="1">
              <a:buFont typeface="Wingdings 2" pitchFamily="18" charset="2"/>
              <a:buChar char=""/>
            </a:pPr>
            <a:r>
              <a:rPr lang="en-US" dirty="0" smtClean="0"/>
              <a:t>understanding child restraints</a:t>
            </a:r>
          </a:p>
          <a:p>
            <a:r>
              <a:rPr lang="en-US" dirty="0" smtClean="0"/>
              <a:t>Testdrive USA’s board game platform also aims to </a:t>
            </a:r>
            <a:r>
              <a:rPr lang="en-US" dirty="0" smtClean="0"/>
              <a:t>encourage open communication </a:t>
            </a:r>
            <a:r>
              <a:rPr lang="en-US" dirty="0" smtClean="0"/>
              <a:t>about safe driving between new drivers and their friends and family</a:t>
            </a:r>
          </a:p>
          <a:p>
            <a:pPr lvl="1">
              <a:buNone/>
            </a:pPr>
            <a:endParaRPr lang="en-US" dirty="0" smtClean="0"/>
          </a:p>
        </p:txBody>
      </p:sp>
      <p:pic>
        <p:nvPicPr>
          <p:cNvPr id="1027" name="Picture 3" descr="C:\Users\jdhopkin\AppData\Local\Microsoft\Windows\Temporary Internet Files\Content.IE5\FTGKGLER\MC900336175[1].wmf"/>
          <p:cNvPicPr>
            <a:picLocks noChangeAspect="1" noChangeArrowheads="1"/>
          </p:cNvPicPr>
          <p:nvPr/>
        </p:nvPicPr>
        <p:blipFill>
          <a:blip r:embed="rId2" cstate="print"/>
          <a:srcRect/>
          <a:stretch>
            <a:fillRect/>
          </a:stretch>
        </p:blipFill>
        <p:spPr bwMode="auto">
          <a:xfrm>
            <a:off x="6019801" y="88999"/>
            <a:ext cx="2133600" cy="14540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target audience?</a:t>
            </a:r>
            <a:endParaRPr lang="en-US" dirty="0"/>
          </a:p>
        </p:txBody>
      </p:sp>
      <p:sp>
        <p:nvSpPr>
          <p:cNvPr id="3" name="Content Placeholder 2"/>
          <p:cNvSpPr>
            <a:spLocks noGrp="1"/>
          </p:cNvSpPr>
          <p:nvPr>
            <p:ph idx="1"/>
          </p:nvPr>
        </p:nvSpPr>
        <p:spPr>
          <a:xfrm>
            <a:off x="457200" y="1276350"/>
            <a:ext cx="8229600" cy="3429000"/>
          </a:xfrm>
        </p:spPr>
        <p:txBody>
          <a:bodyPr>
            <a:normAutofit fontScale="70000" lnSpcReduction="20000"/>
          </a:bodyPr>
          <a:lstStyle/>
          <a:p>
            <a:r>
              <a:rPr lang="en-US" dirty="0" smtClean="0"/>
              <a:t>Testdrive USA’s target player audience consists of 14- to 18- year-olds applying for their first driver's license and their families   </a:t>
            </a:r>
          </a:p>
          <a:p>
            <a:r>
              <a:rPr lang="en-US" dirty="0" smtClean="0"/>
              <a:t>Testdrive USA advertisements will be targeted to teens, their families, and educators via the following channels:</a:t>
            </a:r>
          </a:p>
          <a:p>
            <a:pPr lvl="1"/>
            <a:r>
              <a:rPr lang="en-US" dirty="0" smtClean="0"/>
              <a:t>DMV offices (online &amp; in office) </a:t>
            </a:r>
          </a:p>
          <a:p>
            <a:pPr lvl="1"/>
            <a:r>
              <a:rPr lang="en-US" dirty="0" smtClean="0"/>
              <a:t>Drivers Education schools (online &amp; in office)</a:t>
            </a:r>
          </a:p>
          <a:p>
            <a:pPr lvl="1"/>
            <a:r>
              <a:rPr lang="en-US" dirty="0" smtClean="0"/>
              <a:t>Organizations dedicated to safe driving, including: </a:t>
            </a:r>
          </a:p>
          <a:p>
            <a:pPr lvl="1"/>
            <a:r>
              <a:rPr lang="en-US" dirty="0" smtClean="0"/>
              <a:t>MADD,</a:t>
            </a:r>
          </a:p>
          <a:p>
            <a:pPr lvl="1"/>
            <a:r>
              <a:rPr lang="en-US" dirty="0" smtClean="0"/>
              <a:t>Stop Texts Stop Wrecks</a:t>
            </a:r>
          </a:p>
          <a:p>
            <a:pPr lvl="1"/>
            <a:r>
              <a:rPr lang="en-US" dirty="0" smtClean="0"/>
              <a:t>The National Air Bag &amp; Seat Belt Safety Campaign</a:t>
            </a:r>
          </a:p>
          <a:p>
            <a:pPr lvl="1">
              <a:buNone/>
            </a:pPr>
            <a:endParaRPr lang="en-US" dirty="0"/>
          </a:p>
        </p:txBody>
      </p:sp>
      <p:pic>
        <p:nvPicPr>
          <p:cNvPr id="1036" name="Picture 12" descr="C:\Users\jdhopkin\AppData\Local\Microsoft\Windows\Temporary Internet Files\Content.IE5\IJO97CEX\MC900293142[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086600" y="2800350"/>
            <a:ext cx="1817827" cy="16971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Playtest Questions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Is the game playable?</a:t>
            </a:r>
          </a:p>
          <a:p>
            <a:pPr lvl="1"/>
            <a:r>
              <a:rPr lang="en-US" dirty="0" smtClean="0"/>
              <a:t>If not, what gaps need to be addressed?</a:t>
            </a:r>
          </a:p>
          <a:p>
            <a:pPr lvl="0"/>
            <a:r>
              <a:rPr lang="en-US" dirty="0" smtClean="0"/>
              <a:t>Is the game relevant for teenagers and their families?</a:t>
            </a:r>
          </a:p>
          <a:p>
            <a:pPr lvl="0"/>
            <a:r>
              <a:rPr lang="en-US" dirty="0" smtClean="0"/>
              <a:t>Are the serious goals met?</a:t>
            </a:r>
          </a:p>
          <a:p>
            <a:pPr lvl="1"/>
            <a:r>
              <a:rPr lang="en-US" dirty="0" smtClean="0"/>
              <a:t>Does Testdrive USA teach players how to drive safely?</a:t>
            </a:r>
          </a:p>
          <a:p>
            <a:pPr lvl="1"/>
            <a:r>
              <a:rPr lang="en-US" dirty="0" smtClean="0"/>
              <a:t>Does the game foster healthy discussion about safe driving?</a:t>
            </a:r>
          </a:p>
          <a:p>
            <a:pPr lvl="1">
              <a:buNone/>
            </a:pPr>
            <a:endParaRPr lang="en-US" dirty="0" smtClean="0"/>
          </a:p>
          <a:p>
            <a:endParaRPr lang="en-US" dirty="0"/>
          </a:p>
        </p:txBody>
      </p:sp>
      <p:pic>
        <p:nvPicPr>
          <p:cNvPr id="3084" name="Picture 12" descr="C:\Users\jdhopkin\AppData\Local\Microsoft\Windows\Temporary Internet Files\Content.IE5\VQUDMU9S\MC900071066[1].wmf"/>
          <p:cNvPicPr>
            <a:picLocks noChangeAspect="1" noChangeArrowheads="1"/>
          </p:cNvPicPr>
          <p:nvPr/>
        </p:nvPicPr>
        <p:blipFill>
          <a:blip r:embed="rId2" cstate="print"/>
          <a:srcRect/>
          <a:stretch>
            <a:fillRect/>
          </a:stretch>
        </p:blipFill>
        <p:spPr bwMode="auto">
          <a:xfrm>
            <a:off x="6400800" y="0"/>
            <a:ext cx="2059615" cy="190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Prototype – </a:t>
            </a:r>
            <a:br>
              <a:rPr lang="en-US" dirty="0" smtClean="0"/>
            </a:br>
            <a:r>
              <a:rPr lang="en-US" dirty="0" smtClean="0"/>
              <a:t>Board Design</a:t>
            </a:r>
            <a:endParaRPr lang="en-US" dirty="0"/>
          </a:p>
        </p:txBody>
      </p:sp>
      <p:sp>
        <p:nvSpPr>
          <p:cNvPr id="3" name="Content Placeholder 2"/>
          <p:cNvSpPr>
            <a:spLocks noGrp="1"/>
          </p:cNvSpPr>
          <p:nvPr>
            <p:ph idx="1"/>
          </p:nvPr>
        </p:nvSpPr>
        <p:spPr>
          <a:xfrm>
            <a:off x="457200" y="1428750"/>
            <a:ext cx="8229600" cy="3429000"/>
          </a:xfrm>
        </p:spPr>
        <p:txBody>
          <a:bodyPr>
            <a:normAutofit fontScale="77500" lnSpcReduction="20000"/>
          </a:bodyPr>
          <a:lstStyle/>
          <a:p>
            <a:r>
              <a:rPr lang="en-US" dirty="0" smtClean="0"/>
              <a:t>Double-sided board game </a:t>
            </a:r>
            <a:r>
              <a:rPr lang="en-US" dirty="0" smtClean="0"/>
              <a:t>was designed to help</a:t>
            </a:r>
            <a:r>
              <a:rPr lang="en-US" dirty="0" smtClean="0"/>
              <a:t> </a:t>
            </a:r>
            <a:r>
              <a:rPr lang="en-US" dirty="0" smtClean="0"/>
              <a:t>players to demonstrate mastery of key driving skills as they navigate through a real city be it day (</a:t>
            </a:r>
            <a:r>
              <a:rPr lang="en-US" dirty="0" smtClean="0">
                <a:hlinkClick r:id="rId3" action="ppaction://hlinksldjump"/>
              </a:rPr>
              <a:t>side A</a:t>
            </a:r>
            <a:r>
              <a:rPr lang="en-US" dirty="0" smtClean="0"/>
              <a:t>) or night (</a:t>
            </a:r>
            <a:r>
              <a:rPr lang="en-US" dirty="0" smtClean="0">
                <a:hlinkClick r:id="rId4" action="ppaction://hlinksldjump"/>
              </a:rPr>
              <a:t>side B</a:t>
            </a:r>
            <a:r>
              <a:rPr lang="en-US" dirty="0" smtClean="0"/>
              <a:t>).</a:t>
            </a:r>
          </a:p>
          <a:p>
            <a:r>
              <a:rPr lang="en-US" dirty="0" smtClean="0"/>
              <a:t>Players can choose 1 from among 6 </a:t>
            </a:r>
            <a:r>
              <a:rPr lang="en-US" dirty="0" smtClean="0">
                <a:hlinkClick r:id="rId5" action="ppaction://hlinksldjump"/>
              </a:rPr>
              <a:t>tokens</a:t>
            </a:r>
            <a:r>
              <a:rPr lang="en-US" dirty="0" smtClean="0"/>
              <a:t> </a:t>
            </a:r>
            <a:r>
              <a:rPr lang="en-US" dirty="0" smtClean="0"/>
              <a:t>modeled after cars, each a different color. </a:t>
            </a:r>
          </a:p>
          <a:p>
            <a:r>
              <a:rPr lang="en-US" dirty="0" smtClean="0"/>
              <a:t>The game board features </a:t>
            </a:r>
            <a:r>
              <a:rPr lang="en-US" dirty="0" smtClean="0">
                <a:hlinkClick r:id="rId6" action="ppaction://hlinksldjump"/>
              </a:rPr>
              <a:t>several test drive environments</a:t>
            </a:r>
            <a:r>
              <a:rPr lang="en-US" dirty="0" smtClean="0"/>
              <a:t>, through which players must navigate successfully in order to win.  The board contains a highway, four-way intersection, school zone, residential and commercial areas.</a:t>
            </a:r>
          </a:p>
          <a:p>
            <a:endParaRPr lang="en-US" dirty="0"/>
          </a:p>
        </p:txBody>
      </p:sp>
      <p:sp>
        <p:nvSpPr>
          <p:cNvPr id="5" name="Rectangle 4"/>
          <p:cNvSpPr/>
          <p:nvPr/>
        </p:nvSpPr>
        <p:spPr>
          <a:xfrm>
            <a:off x="4447607" y="2433251"/>
            <a:ext cx="248786" cy="369332"/>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Prototype – </a:t>
            </a:r>
            <a:r>
              <a:rPr lang="en-US" dirty="0" smtClean="0"/>
              <a:t>Cards</a:t>
            </a:r>
            <a:endParaRPr lang="en-US" dirty="0"/>
          </a:p>
        </p:txBody>
      </p:sp>
      <p:sp>
        <p:nvSpPr>
          <p:cNvPr id="3" name="Content Placeholder 2"/>
          <p:cNvSpPr>
            <a:spLocks noGrp="1"/>
          </p:cNvSpPr>
          <p:nvPr>
            <p:ph idx="1"/>
          </p:nvPr>
        </p:nvSpPr>
        <p:spPr>
          <a:xfrm>
            <a:off x="457200" y="1352550"/>
            <a:ext cx="8229600" cy="3429000"/>
          </a:xfrm>
        </p:spPr>
        <p:txBody>
          <a:bodyPr>
            <a:normAutofit fontScale="77500" lnSpcReduction="20000"/>
          </a:bodyPr>
          <a:lstStyle/>
          <a:p>
            <a:r>
              <a:rPr lang="en-US" dirty="0" smtClean="0"/>
              <a:t>Players win Testdrive USA by being the first to collect all 8 </a:t>
            </a:r>
            <a:r>
              <a:rPr lang="en-US" dirty="0" smtClean="0">
                <a:hlinkClick r:id="rId3" action="ppaction://hlinksldjump"/>
              </a:rPr>
              <a:t>errand cards </a:t>
            </a:r>
            <a:r>
              <a:rPr lang="en-US" dirty="0" smtClean="0"/>
              <a:t>on either side of the board game.</a:t>
            </a:r>
          </a:p>
          <a:p>
            <a:r>
              <a:rPr lang="en-US" dirty="0" smtClean="0">
                <a:hlinkClick r:id="rId4" action="ppaction://hlinksldjump"/>
              </a:rPr>
              <a:t>Condition cards </a:t>
            </a:r>
            <a:r>
              <a:rPr lang="en-US" dirty="0" smtClean="0"/>
              <a:t>introduce </a:t>
            </a:r>
            <a:r>
              <a:rPr lang="en-US" dirty="0" smtClean="0"/>
              <a:t>a wide range of driving </a:t>
            </a:r>
            <a:r>
              <a:rPr lang="en-US" dirty="0" smtClean="0"/>
              <a:t>conditions </a:t>
            </a:r>
            <a:r>
              <a:rPr lang="en-US" dirty="0" smtClean="0"/>
              <a:t>such as fog, rain, snow, texting, cell phone use, speeding, tailgating, car seat use, alcohol and other drug use, air bag deployment, accidents, etc.</a:t>
            </a:r>
          </a:p>
          <a:p>
            <a:r>
              <a:rPr lang="en-US" dirty="0" smtClean="0"/>
              <a:t>Condition card squares are incorporated on the board to mimic varied road conditions and real-life scenarios. Players land on a condition square and must pick a condition card.</a:t>
            </a:r>
          </a:p>
          <a:p>
            <a:endParaRPr lang="en-US" dirty="0"/>
          </a:p>
        </p:txBody>
      </p:sp>
      <p:sp>
        <p:nvSpPr>
          <p:cNvPr id="5" name="Rectangle 4"/>
          <p:cNvSpPr/>
          <p:nvPr/>
        </p:nvSpPr>
        <p:spPr>
          <a:xfrm>
            <a:off x="4447607" y="2433251"/>
            <a:ext cx="248786" cy="369332"/>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Playtester Description</a:t>
            </a:r>
            <a:endParaRPr lang="en-US" dirty="0"/>
          </a:p>
        </p:txBody>
      </p:sp>
      <p:sp>
        <p:nvSpPr>
          <p:cNvPr id="3" name="Content Placeholder 2"/>
          <p:cNvSpPr>
            <a:spLocks noGrp="1"/>
          </p:cNvSpPr>
          <p:nvPr>
            <p:ph idx="1"/>
          </p:nvPr>
        </p:nvSpPr>
        <p:spPr/>
        <p:txBody>
          <a:bodyPr>
            <a:normAutofit fontScale="92500"/>
          </a:bodyPr>
          <a:lstStyle/>
          <a:p>
            <a:r>
              <a:rPr lang="en-US" dirty="0" smtClean="0"/>
              <a:t>Playtesters included 1 Teenager, 1 Mom, and 1 Friend</a:t>
            </a:r>
          </a:p>
          <a:p>
            <a:r>
              <a:rPr lang="en-US" dirty="0" smtClean="0"/>
              <a:t>Game play </a:t>
            </a:r>
            <a:r>
              <a:rPr lang="en-US" dirty="0" smtClean="0"/>
              <a:t>lasted 27 minutes</a:t>
            </a:r>
          </a:p>
          <a:p>
            <a:r>
              <a:rPr lang="en-US" dirty="0" smtClean="0"/>
              <a:t>Playtest environment was </a:t>
            </a:r>
            <a:r>
              <a:rPr lang="en-US" dirty="0" smtClean="0"/>
              <a:t>at a café </a:t>
            </a:r>
            <a:r>
              <a:rPr lang="en-US" dirty="0" smtClean="0"/>
              <a:t>at table that sat 4 people</a:t>
            </a:r>
          </a:p>
          <a:p>
            <a:r>
              <a:rPr lang="en-US" dirty="0" smtClean="0"/>
              <a:t>Provided </a:t>
            </a:r>
            <a:r>
              <a:rPr lang="en-US" dirty="0" smtClean="0">
                <a:hlinkClick r:id="rId2" action="ppaction://hlinksldjump"/>
              </a:rPr>
              <a:t>game rules booklet</a:t>
            </a:r>
            <a:r>
              <a:rPr lang="en-US" dirty="0" smtClean="0"/>
              <a:t>, game board, cards, tokens, and dice and then game on!</a:t>
            </a:r>
          </a:p>
          <a:p>
            <a:pPr>
              <a:buNone/>
            </a:pPr>
            <a:endParaRPr lang="en-US" dirty="0" smtClean="0"/>
          </a:p>
          <a:p>
            <a:endParaRPr lang="en-US" dirty="0" smtClean="0"/>
          </a:p>
          <a:p>
            <a:pPr>
              <a:buNone/>
            </a:pPr>
            <a:endParaRPr lang="en-US" dirty="0" smtClean="0"/>
          </a:p>
          <a:p>
            <a:endParaRPr lang="en-US" dirty="0" smtClean="0"/>
          </a:p>
          <a:p>
            <a:endParaRPr lang="en-US" dirty="0"/>
          </a:p>
        </p:txBody>
      </p:sp>
      <p:pic>
        <p:nvPicPr>
          <p:cNvPr id="4099" name="Picture 3" descr="C:\Users\jdhopkin\AppData\Local\Microsoft\Windows\Temporary Internet Files\Content.IE5\YFNRJQ01\MC900310800[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162800" y="133350"/>
            <a:ext cx="1424940" cy="13787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Playtest Results</a:t>
            </a:r>
            <a:endParaRPr lang="en-US" dirty="0"/>
          </a:p>
        </p:txBody>
      </p:sp>
      <p:sp>
        <p:nvSpPr>
          <p:cNvPr id="3" name="Content Placeholder 2"/>
          <p:cNvSpPr>
            <a:spLocks noGrp="1"/>
          </p:cNvSpPr>
          <p:nvPr>
            <p:ph idx="1"/>
          </p:nvPr>
        </p:nvSpPr>
        <p:spPr>
          <a:xfrm>
            <a:off x="457200" y="1200150"/>
            <a:ext cx="8229600" cy="3640956"/>
          </a:xfrm>
        </p:spPr>
        <p:txBody>
          <a:bodyPr>
            <a:normAutofit fontScale="62500" lnSpcReduction="20000"/>
          </a:bodyPr>
          <a:lstStyle/>
          <a:p>
            <a:r>
              <a:rPr lang="en-US" sz="3200" dirty="0" smtClean="0"/>
              <a:t>Directions </a:t>
            </a:r>
            <a:r>
              <a:rPr lang="en-US" sz="3200" dirty="0" smtClean="0"/>
              <a:t>difficult for teenagers to follow, </a:t>
            </a:r>
            <a:r>
              <a:rPr lang="en-US" sz="3200" dirty="0" smtClean="0"/>
              <a:t>but game is </a:t>
            </a:r>
            <a:r>
              <a:rPr lang="en-US" sz="3200" dirty="0" smtClean="0"/>
              <a:t>playable.</a:t>
            </a:r>
          </a:p>
          <a:p>
            <a:pPr lvl="1"/>
            <a:r>
              <a:rPr lang="en-US" sz="2900" i="1" dirty="0" smtClean="0"/>
              <a:t>See</a:t>
            </a:r>
            <a:r>
              <a:rPr lang="en-US" sz="2900" dirty="0" smtClean="0"/>
              <a:t> </a:t>
            </a:r>
            <a:r>
              <a:rPr lang="en-US" sz="2900" dirty="0" smtClean="0">
                <a:hlinkClick r:id="" action="ppaction://noaction"/>
              </a:rPr>
              <a:t>quote from Teenager 1</a:t>
            </a:r>
            <a:endParaRPr lang="en-US" sz="2900" dirty="0" smtClean="0"/>
          </a:p>
          <a:p>
            <a:r>
              <a:rPr lang="en-US" sz="3200" dirty="0" smtClean="0"/>
              <a:t>Design may be attractive to </a:t>
            </a:r>
            <a:r>
              <a:rPr lang="en-US" sz="3200" dirty="0" smtClean="0"/>
              <a:t>teenagers and their families, but game play is </a:t>
            </a:r>
            <a:r>
              <a:rPr lang="en-US" sz="3200" dirty="0" smtClean="0"/>
              <a:t>way too basic</a:t>
            </a:r>
            <a:endParaRPr lang="en-US" sz="3200" dirty="0" smtClean="0"/>
          </a:p>
          <a:p>
            <a:r>
              <a:rPr lang="en-US" sz="3200" dirty="0" smtClean="0"/>
              <a:t>Game did not teach players how to drive and did not result </a:t>
            </a:r>
            <a:r>
              <a:rPr lang="en-US" sz="3200" dirty="0" smtClean="0"/>
              <a:t>in healthy </a:t>
            </a:r>
            <a:r>
              <a:rPr lang="en-US" sz="3200" dirty="0" smtClean="0"/>
              <a:t>conversation about safe </a:t>
            </a:r>
            <a:r>
              <a:rPr lang="en-US" sz="3200" dirty="0" smtClean="0"/>
              <a:t>driving</a:t>
            </a:r>
          </a:p>
          <a:p>
            <a:pPr lvl="1"/>
            <a:r>
              <a:rPr lang="en-US" sz="2900" dirty="0" smtClean="0"/>
              <a:t>Took 8 </a:t>
            </a:r>
            <a:r>
              <a:rPr lang="en-US" sz="2900" dirty="0" err="1" smtClean="0"/>
              <a:t>mins</a:t>
            </a:r>
            <a:r>
              <a:rPr lang="en-US" sz="2900" dirty="0" smtClean="0"/>
              <a:t> of game play to get to 1</a:t>
            </a:r>
            <a:r>
              <a:rPr lang="en-US" sz="2900" baseline="30000" dirty="0" smtClean="0"/>
              <a:t>st</a:t>
            </a:r>
            <a:r>
              <a:rPr lang="en-US" sz="2900" dirty="0" smtClean="0"/>
              <a:t> condition card</a:t>
            </a:r>
          </a:p>
          <a:p>
            <a:pPr lvl="1"/>
            <a:r>
              <a:rPr lang="en-US" sz="2900" i="1" dirty="0" smtClean="0"/>
              <a:t>See</a:t>
            </a:r>
            <a:r>
              <a:rPr lang="en-US" sz="2900" dirty="0" smtClean="0"/>
              <a:t> </a:t>
            </a:r>
            <a:r>
              <a:rPr lang="en-US" sz="2900" dirty="0" smtClean="0">
                <a:hlinkClick r:id="" action="ppaction://noaction"/>
              </a:rPr>
              <a:t>quote from Mom 1 </a:t>
            </a:r>
            <a:endParaRPr lang="en-US" sz="2900" dirty="0" smtClean="0"/>
          </a:p>
          <a:p>
            <a:r>
              <a:rPr lang="en-US" sz="3200" dirty="0" smtClean="0"/>
              <a:t>Unintended result was that game tests players ability to count </a:t>
            </a:r>
          </a:p>
          <a:p>
            <a:pPr lvl="1"/>
            <a:r>
              <a:rPr lang="en-US" sz="2900" dirty="0" smtClean="0"/>
              <a:t>Played more like Candy Land than a more mature game geared towards teenagers and families</a:t>
            </a:r>
          </a:p>
          <a:p>
            <a:pPr lvl="1"/>
            <a:r>
              <a:rPr lang="en-US" sz="2900" i="1" dirty="0" smtClean="0"/>
              <a:t>See</a:t>
            </a:r>
            <a:r>
              <a:rPr lang="en-US" sz="2900" dirty="0" smtClean="0"/>
              <a:t> </a:t>
            </a:r>
            <a:r>
              <a:rPr lang="en-US" sz="2900" dirty="0" smtClean="0">
                <a:hlinkClick r:id="" action="ppaction://noaction"/>
              </a:rPr>
              <a:t>quote from Friend 1</a:t>
            </a:r>
            <a:endParaRPr lang="en-US" sz="2900"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D2D2D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2D2D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3199</TotalTime>
  <Words>800</Words>
  <Application>Microsoft Office PowerPoint</Application>
  <PresentationFormat>On-screen Show (16:9)</PresentationFormat>
  <Paragraphs>104</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Verve</vt:lpstr>
      <vt:lpstr>Microsoft Office Word Document</vt:lpstr>
      <vt:lpstr>Testdrive USA </vt:lpstr>
      <vt:lpstr>CONTENTS</vt:lpstr>
      <vt:lpstr>What are the game’s serious goals?</vt:lpstr>
      <vt:lpstr>Who is the target audience?</vt:lpstr>
      <vt:lpstr>Playtest Questions</vt:lpstr>
      <vt:lpstr>Physical Prototype –  Board Design</vt:lpstr>
      <vt:lpstr>Physical Prototype – Cards</vt:lpstr>
      <vt:lpstr>Playtester Description</vt:lpstr>
      <vt:lpstr>Playtest Results</vt:lpstr>
      <vt:lpstr>Testdrive USA 2.0</vt:lpstr>
      <vt:lpstr>     Back-up</vt:lpstr>
      <vt:lpstr>Slide 12</vt:lpstr>
      <vt:lpstr>Slide 13</vt:lpstr>
      <vt:lpstr>Slide 14</vt:lpstr>
      <vt:lpstr>Slide 15</vt:lpstr>
      <vt:lpstr>Slide 16</vt:lpstr>
      <vt:lpstr>Errand cards</vt:lpstr>
      <vt:lpstr>“In general, I don’t like reading instructions.” – Teenager 1</vt:lpstr>
      <vt:lpstr>“I had fun, but we didn’t learn much about driving. You need more condition squares, because we only got to a few of those cards!” – Mom 1</vt:lpstr>
      <vt:lpstr>“I hate to break it to you, because I really like the design and concept, but this feels more like a counting game.” – Friend 1</vt:lpstr>
      <vt:lpstr>Game Rules</vt:lpstr>
    </vt:vector>
  </TitlesOfParts>
  <Company>TechSmith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jhopkins</dc:creator>
  <cp:lastModifiedBy>jdhopkin</cp:lastModifiedBy>
  <cp:revision>206</cp:revision>
  <dcterms:created xsi:type="dcterms:W3CDTF">2009-12-08T17:51:58Z</dcterms:created>
  <dcterms:modified xsi:type="dcterms:W3CDTF">2013-04-10T09:21:54Z</dcterms:modified>
</cp:coreProperties>
</file>